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25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media/image1.png" ContentType="image/png"/>
  <Override PartName="/ppt/media/image2.jpeg" ContentType="image/jpeg"/>
  <Override PartName="/ppt/media/image8.png" ContentType="image/png"/>
  <Override PartName="/ppt/media/image3.jpeg" ContentType="image/jpeg"/>
  <Override PartName="/ppt/media/image5.png" ContentType="image/png"/>
  <Override PartName="/ppt/media/image4.png" ContentType="image/png"/>
  <Override PartName="/ppt/media/image6.png" ContentType="image/png"/>
  <Override PartName="/ppt/media/image7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jpeg" ContentType="image/jpeg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3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x="9144000" cy="51435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15.xml"/><Relationship Id="rId4" Type="http://schemas.openxmlformats.org/officeDocument/2006/relationships/slideMaster" Target="slideMasters/slideMaster2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jpeg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png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png"/><Relationship Id="rId3" Type="http://schemas.openxmlformats.org/officeDocument/2006/relationships/image" Target="../media/image4.png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png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png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png"/><Relationship Id="rId3" Type="http://schemas.openxmlformats.org/officeDocument/2006/relationships/image" Target="../media/image5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png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png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png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1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.png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.png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.png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.png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.png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<Relationship Id="rId2" Type="http://schemas.openxmlformats.org/officeDocument/2006/relationships/image" Target="../media/image1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5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760" cy="109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760" cy="109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1" name="Google Shape;53;p13"/>
          <p:cNvSpPr/>
          <p:nvPr/>
        </p:nvSpPr>
        <p:spPr>
          <a:xfrm>
            <a:off x="590400" y="1365120"/>
            <a:ext cx="7987680" cy="341172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760" cy="109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3" name="Google Shape;58;p14"/>
          <p:cNvSpPr/>
          <p:nvPr/>
        </p:nvSpPr>
        <p:spPr>
          <a:xfrm>
            <a:off x="606240" y="2144160"/>
            <a:ext cx="7938000" cy="246384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760" cy="109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5" name="Google Shape;62;p15"/>
          <p:cNvSpPr/>
          <p:nvPr/>
        </p:nvSpPr>
        <p:spPr>
          <a:xfrm>
            <a:off x="362160" y="1384200"/>
            <a:ext cx="4748040" cy="339264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10;p2" descr=""/>
          <p:cNvPicPr/>
          <p:nvPr/>
        </p:nvPicPr>
        <p:blipFill>
          <a:blip r:embed="rId3"/>
          <a:srcRect l="98" t="0" r="98" b="0"/>
          <a:stretch/>
        </p:blipFill>
        <p:spPr>
          <a:xfrm>
            <a:off x="-18000" y="-10080"/>
            <a:ext cx="9194040" cy="5181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944640" y="1769040"/>
            <a:ext cx="7378920" cy="2374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5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5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0400" y="1784880"/>
            <a:ext cx="7934760" cy="114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sldNum" idx="6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7707F6A-133C-49E5-9CC2-7DEB43CE7E37}" type="slidenum">
              <a: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ru-RU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5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760" cy="109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32" name="Google Shape;98;p23"/>
          <p:cNvGraphicFramePr/>
          <p:nvPr/>
        </p:nvGraphicFramePr>
        <p:xfrm>
          <a:off x="608760" y="1593720"/>
          <a:ext cx="7959960" cy="2859120"/>
        </p:xfrm>
        <a:graphic>
          <a:graphicData uri="http://schemas.openxmlformats.org/drawingml/2006/table">
            <a:tbl>
              <a:tblPr/>
              <a:tblGrid>
                <a:gridCol w="395640"/>
                <a:gridCol w="2403360"/>
                <a:gridCol w="2684520"/>
                <a:gridCol w="2476800"/>
              </a:tblGrid>
              <a:tr h="705960">
                <a:tc>
                  <a:txBody>
                    <a:bodyPr lIns="91080" r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ru-RU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9857f3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Название столбца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9857f3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Название столбца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lIns="91080" rIns="91080" anchor="ctr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9857f3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Название столбца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ctr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4201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trike="noStrike" u="none">
                          <a:solidFill>
                            <a:srgbClr val="9857f3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1.</a:t>
                      </a:r>
                      <a:endParaRPr b="0" lang="ru-RU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" sz="13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Текст нежирным шрифтом</a:t>
                      </a:r>
                      <a:endParaRPr b="0" lang="ru-RU" sz="13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" sz="13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Текст нежирным шрифтом</a:t>
                      </a:r>
                      <a:endParaRPr b="0" lang="ru-RU" sz="13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" sz="13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Текст нежирным шрифтом</a:t>
                      </a:r>
                      <a:endParaRPr b="0" lang="ru-RU" sz="13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</a:tr>
              <a:tr h="4201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trike="noStrike" u="none">
                          <a:solidFill>
                            <a:srgbClr val="9857f3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2.</a:t>
                      </a:r>
                      <a:endParaRPr b="0" lang="ru-RU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ru-RU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ru-RU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ru-RU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</a:tr>
              <a:tr h="4201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trike="noStrike" u="none">
                          <a:solidFill>
                            <a:srgbClr val="9857f3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3.</a:t>
                      </a:r>
                      <a:endParaRPr b="0" lang="ru-RU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ru-RU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ru-RU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ru-RU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</a:tr>
              <a:tr h="4201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trike="noStrike" u="none">
                          <a:solidFill>
                            <a:srgbClr val="9857f3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4.</a:t>
                      </a:r>
                      <a:endParaRPr b="0" lang="ru-RU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ru-RU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ru-RU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ru-RU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</a:tr>
              <a:tr h="42012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400" strike="noStrike" u="none">
                          <a:solidFill>
                            <a:srgbClr val="9857f3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5.</a:t>
                      </a:r>
                      <a:endParaRPr b="0" lang="ru-RU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ru-RU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ru-RU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ru-RU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d9d9d9"/>
                      </a:solidFill>
                      <a:prstDash val="solid"/>
                    </a:lnL>
                    <a:lnR w="9360">
                      <a:solidFill>
                        <a:srgbClr val="d9d9d9"/>
                      </a:solidFill>
                      <a:prstDash val="solid"/>
                    </a:lnR>
                    <a:lnT w="9360">
                      <a:solidFill>
                        <a:srgbClr val="d9d9d9"/>
                      </a:solidFill>
                      <a:prstDash val="solid"/>
                    </a:lnT>
                    <a:lnB w="9360">
                      <a:solidFill>
                        <a:srgbClr val="d9d9d9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6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sldNum" idx="7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4435E6F-AC36-48FE-ABE7-58285FB738BA}" type="slidenum">
              <a: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ru-RU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4" name="Google Shape;101;p24"/>
          <p:cNvSpPr/>
          <p:nvPr/>
        </p:nvSpPr>
        <p:spPr>
          <a:xfrm>
            <a:off x="791640" y="1039320"/>
            <a:ext cx="3639960" cy="7052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" name="Google Shape;102;p24"/>
          <p:cNvSpPr/>
          <p:nvPr/>
        </p:nvSpPr>
        <p:spPr>
          <a:xfrm>
            <a:off x="791640" y="1904760"/>
            <a:ext cx="3639960" cy="7052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" name="Google Shape;103;p24"/>
          <p:cNvSpPr/>
          <p:nvPr/>
        </p:nvSpPr>
        <p:spPr>
          <a:xfrm>
            <a:off x="791640" y="2770560"/>
            <a:ext cx="3639960" cy="7052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" name="Google Shape;104;p24"/>
          <p:cNvSpPr/>
          <p:nvPr/>
        </p:nvSpPr>
        <p:spPr>
          <a:xfrm>
            <a:off x="791640" y="3636360"/>
            <a:ext cx="3639960" cy="70524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" name="Google Shape;105;p24"/>
          <p:cNvSpPr/>
          <p:nvPr/>
        </p:nvSpPr>
        <p:spPr>
          <a:xfrm>
            <a:off x="5533920" y="1409040"/>
            <a:ext cx="2468160" cy="2468160"/>
          </a:xfrm>
          <a:prstGeom prst="roundRect">
            <a:avLst>
              <a:gd name="adj" fmla="val 16667"/>
            </a:avLst>
          </a:prstGeom>
          <a:blipFill rotWithShape="0">
            <a:blip r:embed="rId3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imple-light-2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760" cy="109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7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760" cy="109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" name="Google Shape;110;p26"/>
          <p:cNvSpPr/>
          <p:nvPr/>
        </p:nvSpPr>
        <p:spPr>
          <a:xfrm>
            <a:off x="932760" y="1748160"/>
            <a:ext cx="2127240" cy="292896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" name="Google Shape;111;p26"/>
          <p:cNvSpPr/>
          <p:nvPr/>
        </p:nvSpPr>
        <p:spPr>
          <a:xfrm>
            <a:off x="3436560" y="1748160"/>
            <a:ext cx="2127240" cy="292896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" name="Google Shape;112;p26"/>
          <p:cNvSpPr/>
          <p:nvPr/>
        </p:nvSpPr>
        <p:spPr>
          <a:xfrm>
            <a:off x="5940000" y="1748160"/>
            <a:ext cx="2127240" cy="292896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" name="Google Shape;113;p26"/>
          <p:cNvSpPr/>
          <p:nvPr/>
        </p:nvSpPr>
        <p:spPr>
          <a:xfrm>
            <a:off x="1073520" y="2075040"/>
            <a:ext cx="184536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trike="noStrike" u="none">
                <a:solidFill>
                  <a:srgbClr val="333333"/>
                </a:solidFill>
                <a:effectLst/>
                <a:uFillTx/>
                <a:latin typeface="Roboto"/>
                <a:ea typeface="Roboto"/>
              </a:rPr>
              <a:t>Поле для текста</a:t>
            </a:r>
            <a:endParaRPr b="0" lang="ru-RU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" name="Google Shape;114;p26"/>
          <p:cNvSpPr/>
          <p:nvPr/>
        </p:nvSpPr>
        <p:spPr>
          <a:xfrm>
            <a:off x="3530880" y="2075040"/>
            <a:ext cx="193824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trike="noStrike" u="none">
                <a:solidFill>
                  <a:srgbClr val="333333"/>
                </a:solidFill>
                <a:effectLst/>
                <a:uFillTx/>
                <a:latin typeface="Roboto"/>
                <a:ea typeface="Roboto"/>
              </a:rPr>
              <a:t>Поле для текста</a:t>
            </a:r>
            <a:endParaRPr b="0" lang="ru-RU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" name="Google Shape;115;p26"/>
          <p:cNvSpPr/>
          <p:nvPr/>
        </p:nvSpPr>
        <p:spPr>
          <a:xfrm>
            <a:off x="6081120" y="2075040"/>
            <a:ext cx="193824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1100" strike="noStrike" u="none">
                <a:solidFill>
                  <a:srgbClr val="333333"/>
                </a:solidFill>
                <a:effectLst/>
                <a:uFillTx/>
                <a:latin typeface="Roboto"/>
                <a:ea typeface="Roboto"/>
              </a:rPr>
              <a:t>Поле для текста</a:t>
            </a:r>
            <a:endParaRPr b="0" lang="ru-RU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95360" y="1494000"/>
            <a:ext cx="4423320" cy="1250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48" name="Google Shape;71;p17" descr=""/>
          <p:cNvPicPr/>
          <p:nvPr/>
        </p:nvPicPr>
        <p:blipFill>
          <a:blip r:embed="rId3"/>
          <a:stretch/>
        </p:blipFill>
        <p:spPr>
          <a:xfrm>
            <a:off x="5283720" y="843120"/>
            <a:ext cx="3456720" cy="3456720"/>
          </a:xfrm>
          <a:prstGeom prst="rect">
            <a:avLst/>
          </a:prstGeom>
          <a:noFill/>
          <a:ln w="0"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760" cy="109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0400" y="1426320"/>
            <a:ext cx="8519760" cy="3415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72AF669-1C86-4160-BA8F-7F477B56B926}" type="slidenum">
              <a: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ru-RU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4440" y="1793520"/>
            <a:ext cx="7934760" cy="155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4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ldNum" idx="8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676F0EA-180A-440E-A03D-449389D63D97}" type="slidenum">
              <a: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ru-RU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760" cy="109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53" name="Google Shape;77;p19" descr=""/>
          <p:cNvPicPr/>
          <p:nvPr/>
        </p:nvPicPr>
        <p:blipFill>
          <a:blip r:embed="rId3"/>
          <a:stretch/>
        </p:blipFill>
        <p:spPr>
          <a:xfrm>
            <a:off x="922680" y="1821240"/>
            <a:ext cx="1642320" cy="754560"/>
          </a:xfrm>
          <a:prstGeom prst="rect">
            <a:avLst/>
          </a:prstGeom>
          <a:noFill/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54" name="Google Shape;78;p19" descr=""/>
          <p:cNvPicPr/>
          <p:nvPr/>
        </p:nvPicPr>
        <p:blipFill>
          <a:blip r:embed="rId4"/>
          <a:stretch/>
        </p:blipFill>
        <p:spPr>
          <a:xfrm>
            <a:off x="2768400" y="1821240"/>
            <a:ext cx="1642320" cy="754560"/>
          </a:xfrm>
          <a:prstGeom prst="rect">
            <a:avLst/>
          </a:prstGeom>
          <a:noFill/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55" name="Google Shape;79;p19" descr=""/>
          <p:cNvPicPr/>
          <p:nvPr/>
        </p:nvPicPr>
        <p:blipFill>
          <a:blip r:embed="rId5"/>
          <a:stretch/>
        </p:blipFill>
        <p:spPr>
          <a:xfrm>
            <a:off x="4527720" y="1821240"/>
            <a:ext cx="1642320" cy="754560"/>
          </a:xfrm>
          <a:prstGeom prst="rect">
            <a:avLst/>
          </a:prstGeom>
          <a:noFill/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pic>
        <p:nvPicPr>
          <p:cNvPr id="56" name="Google Shape;80;p19" descr=""/>
          <p:cNvPicPr/>
          <p:nvPr/>
        </p:nvPicPr>
        <p:blipFill>
          <a:blip r:embed="rId6"/>
          <a:stretch/>
        </p:blipFill>
        <p:spPr>
          <a:xfrm>
            <a:off x="6347160" y="1821240"/>
            <a:ext cx="1642320" cy="754560"/>
          </a:xfrm>
          <a:prstGeom prst="rect">
            <a:avLst/>
          </a:prstGeom>
          <a:noFill/>
          <a:ln w="0">
            <a:noFill/>
          </a:ln>
          <a:effectLst>
            <a:outerShdw algn="bl" blurRad="142920" dir="5400000" dist="28440" rotWithShape="0">
              <a:srgbClr val="000000">
                <a:alpha val="41000"/>
              </a:srgbClr>
            </a:outerShdw>
          </a:effectLst>
        </p:spPr>
      </p:pic>
      <p:sp>
        <p:nvSpPr>
          <p:cNvPr id="57" name="Google Shape;81;p19"/>
          <p:cNvSpPr/>
          <p:nvPr/>
        </p:nvSpPr>
        <p:spPr>
          <a:xfrm>
            <a:off x="1212840" y="1944720"/>
            <a:ext cx="1062360" cy="41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trike="noStrike" u="none">
                <a:solidFill>
                  <a:srgbClr val="eeeeee"/>
                </a:solidFill>
                <a:effectLst/>
                <a:uFillTx/>
                <a:latin typeface="Roboto"/>
                <a:ea typeface="Roboto"/>
              </a:rPr>
              <a:t>Этап 1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8" name="Google Shape;82;p19"/>
          <p:cNvSpPr/>
          <p:nvPr/>
        </p:nvSpPr>
        <p:spPr>
          <a:xfrm>
            <a:off x="3058560" y="1944720"/>
            <a:ext cx="1062360" cy="41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trike="noStrike" u="none">
                <a:solidFill>
                  <a:srgbClr val="eeeeee"/>
                </a:solidFill>
                <a:effectLst/>
                <a:uFillTx/>
                <a:latin typeface="Roboto"/>
                <a:ea typeface="Roboto"/>
              </a:rPr>
              <a:t>Этап 2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" name="Google Shape;83;p19"/>
          <p:cNvSpPr/>
          <p:nvPr/>
        </p:nvSpPr>
        <p:spPr>
          <a:xfrm>
            <a:off x="4817880" y="1944720"/>
            <a:ext cx="1062360" cy="41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trike="noStrike" u="none">
                <a:solidFill>
                  <a:srgbClr val="eeeeee"/>
                </a:solidFill>
                <a:effectLst/>
                <a:uFillTx/>
                <a:latin typeface="Roboto"/>
                <a:ea typeface="Roboto"/>
              </a:rPr>
              <a:t>Этап 3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0" name="Google Shape;84;p19"/>
          <p:cNvSpPr/>
          <p:nvPr/>
        </p:nvSpPr>
        <p:spPr>
          <a:xfrm>
            <a:off x="6637320" y="1944720"/>
            <a:ext cx="1062360" cy="41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1500" strike="noStrike" u="none">
                <a:solidFill>
                  <a:srgbClr val="eeeeee"/>
                </a:solidFill>
                <a:effectLst/>
                <a:uFillTx/>
                <a:latin typeface="Roboto"/>
                <a:ea typeface="Roboto"/>
              </a:rPr>
              <a:t>Этап 4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" name="Google Shape;85;p19"/>
          <p:cNvSpPr/>
          <p:nvPr/>
        </p:nvSpPr>
        <p:spPr>
          <a:xfrm>
            <a:off x="982800" y="3241440"/>
            <a:ext cx="1522440" cy="109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effectLst/>
                <a:uFillTx/>
                <a:latin typeface="Roboto"/>
                <a:ea typeface="Roboto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b="0" lang="ru-RU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effectLst/>
                <a:uFillTx/>
                <a:latin typeface="Roboto"/>
                <a:ea typeface="Roboto"/>
              </a:rPr>
              <a:t>об именовании и правил проверки целостностей </a:t>
            </a:r>
            <a:endParaRPr b="0" lang="ru-RU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2" name="Google Shape;86;p19"/>
          <p:cNvSpPr/>
          <p:nvPr/>
        </p:nvSpPr>
        <p:spPr>
          <a:xfrm>
            <a:off x="2828520" y="3241440"/>
            <a:ext cx="1522440" cy="109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effectLst/>
                <a:uFillTx/>
                <a:latin typeface="Roboto"/>
                <a:ea typeface="Roboto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b="0" lang="ru-RU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effectLst/>
                <a:uFillTx/>
                <a:latin typeface="Roboto"/>
                <a:ea typeface="Roboto"/>
              </a:rPr>
              <a:t>об именовании и правил проверки целостностей </a:t>
            </a:r>
            <a:endParaRPr b="0" lang="ru-RU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3" name="Google Shape;87;p19"/>
          <p:cNvSpPr/>
          <p:nvPr/>
        </p:nvSpPr>
        <p:spPr>
          <a:xfrm>
            <a:off x="4587840" y="3241440"/>
            <a:ext cx="1522440" cy="109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effectLst/>
                <a:uFillTx/>
                <a:latin typeface="Roboto"/>
                <a:ea typeface="Roboto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b="0" lang="ru-RU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effectLst/>
                <a:uFillTx/>
                <a:latin typeface="Roboto"/>
                <a:ea typeface="Roboto"/>
              </a:rPr>
              <a:t>об именовании и правил проверки целостностей </a:t>
            </a:r>
            <a:endParaRPr b="0" lang="ru-RU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4" name="Google Shape;88;p19"/>
          <p:cNvSpPr/>
          <p:nvPr/>
        </p:nvSpPr>
        <p:spPr>
          <a:xfrm>
            <a:off x="6406920" y="3241440"/>
            <a:ext cx="1522440" cy="109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effectLst/>
                <a:uFillTx/>
                <a:latin typeface="Roboto"/>
                <a:ea typeface="Roboto"/>
              </a:rPr>
              <a:t>Описание данных в виде набора сущностей, отношений между ними, атрибутов сущностей,  их типов данных, соглашений </a:t>
            </a:r>
            <a:endParaRPr b="0" lang="ru-RU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0" lang="ru" sz="900" strike="noStrike" u="none">
                <a:solidFill>
                  <a:srgbClr val="000000"/>
                </a:solidFill>
                <a:effectLst/>
                <a:uFillTx/>
                <a:latin typeface="Roboto"/>
                <a:ea typeface="Roboto"/>
              </a:rPr>
              <a:t>об именовании и правил проверки целостностей </a:t>
            </a:r>
            <a:endParaRPr b="0" lang="ru-RU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8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760" cy="109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66" name="Google Shape;91;p20"/>
          <p:cNvGraphicFramePr/>
          <p:nvPr/>
        </p:nvGraphicFramePr>
        <p:xfrm>
          <a:off x="655560" y="1745640"/>
          <a:ext cx="8209800" cy="1494720"/>
        </p:xfrm>
        <a:graphic>
          <a:graphicData uri="http://schemas.openxmlformats.org/drawingml/2006/table">
            <a:tbl>
              <a:tblPr/>
              <a:tblGrid>
                <a:gridCol w="3800160"/>
                <a:gridCol w="4410000"/>
              </a:tblGrid>
              <a:tr h="478800"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1001"/>
                        </a:spcAft>
                        <a:tabLst>
                          <a:tab algn="l" pos="0"/>
                        </a:tabLst>
                      </a:pPr>
                      <a:r>
                        <a:rPr b="1" lang="ru" sz="1700" strike="noStrike" u="none">
                          <a:solidFill>
                            <a:srgbClr val="9857f3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1. Описание эксперимента</a:t>
                      </a:r>
                      <a:r>
                        <a:rPr b="1" lang="ru" sz="17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 </a:t>
                      </a:r>
                      <a:endParaRPr b="0" lang="ru-RU" sz="17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1001"/>
                        </a:spcAft>
                        <a:tabLst>
                          <a:tab algn="l" pos="0"/>
                        </a:tabLst>
                      </a:pPr>
                      <a:r>
                        <a:rPr b="1" lang="ru" sz="1700" strike="noStrike" u="none">
                          <a:solidFill>
                            <a:srgbClr val="9857f3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2. Технические детали</a:t>
                      </a:r>
                      <a:endParaRPr b="0" lang="ru-RU" sz="17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  <a:tr h="1015920">
                <a:tc>
                  <a:txBody>
                    <a:bodyPr lIns="91080" rIns="91080" anchor="t">
                      <a:noAutofit/>
                    </a:bodyPr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   Гипотеза</a:t>
                      </a:r>
                      <a:endParaRPr b="0" lang="ru-RU" sz="15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   Целевая аудитория</a:t>
                      </a:r>
                      <a:endParaRPr b="0" lang="ru-RU" sz="15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   Ожидаемый результат</a:t>
                      </a:r>
                      <a:endParaRPr b="0" lang="ru-RU" sz="15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anchor="t">
                      <a:noAutofit/>
                    </a:bodyPr>
                    <a:p>
                      <a:pPr marL="457200" indent="-31752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7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 </a:t>
                      </a: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Реализация</a:t>
                      </a:r>
                      <a:endParaRPr b="0" lang="ru-RU" sz="15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 Настройки</a:t>
                      </a:r>
                      <a:endParaRPr b="0" lang="ru-RU" sz="15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 marL="457200" indent="-324000">
                        <a:lnSpc>
                          <a:spcPct val="115000"/>
                        </a:lnSpc>
                        <a:buClr>
                          <a:srgbClr val="000000"/>
                        </a:buClr>
                        <a:buFont typeface="Roboto"/>
                        <a:buChar char="●"/>
                      </a:pPr>
                      <a:r>
                        <a:rPr b="0" lang="ru" sz="15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 Метрики</a:t>
                      </a:r>
                      <a:endParaRPr b="0" lang="ru-RU" sz="15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ffffff"/>
                      </a:solidFill>
                      <a:prstDash val="solid"/>
                    </a:lnT>
                    <a:lnB w="9360">
                      <a:solidFill>
                        <a:srgbClr val="ffffff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3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93;p21"/>
          <p:cNvSpPr/>
          <p:nvPr/>
        </p:nvSpPr>
        <p:spPr>
          <a:xfrm>
            <a:off x="556200" y="4554000"/>
            <a:ext cx="4239360" cy="354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84240" bIns="842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1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добавьте ссылку на источник</a:t>
            </a:r>
            <a:endParaRPr b="0" lang="ru-RU" sz="1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4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51600" y="1648080"/>
            <a:ext cx="7705440" cy="1585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4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7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0400" y="1994760"/>
            <a:ext cx="7934760" cy="73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sldNum" idx="9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5DAA589-EA09-4DCB-80C5-224CB23C298B}" type="slidenum">
              <a: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ru-RU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8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sldNum" idx="10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9C2FB14-7A50-4680-B7FD-466643F4D93C}" type="slidenum">
              <a: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ru-RU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9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760" cy="979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10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760" cy="979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8" name="Google Shape;129;p31"/>
          <p:cNvSpPr/>
          <p:nvPr/>
        </p:nvSpPr>
        <p:spPr>
          <a:xfrm>
            <a:off x="606240" y="1441080"/>
            <a:ext cx="7938000" cy="356436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_3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51600" y="396360"/>
            <a:ext cx="7705440" cy="408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4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B79D1EF-32D7-476A-A7E0-7F88A931599F}" type="slidenum">
              <a: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ru-RU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title"/>
          </p:nvPr>
        </p:nvSpPr>
        <p:spPr>
          <a:xfrm>
            <a:off x="500400" y="821160"/>
            <a:ext cx="8519760" cy="198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_1_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760" cy="109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3" name="Google Shape;135;p33"/>
          <p:cNvSpPr/>
          <p:nvPr/>
        </p:nvSpPr>
        <p:spPr>
          <a:xfrm>
            <a:off x="590400" y="1365120"/>
            <a:ext cx="7987680" cy="341172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4_2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760" cy="109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" name="Google Shape;140;p34"/>
          <p:cNvSpPr/>
          <p:nvPr/>
        </p:nvSpPr>
        <p:spPr>
          <a:xfrm>
            <a:off x="606240" y="2144160"/>
            <a:ext cx="7938000" cy="246384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sldNum" idx="3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8E9D373-AF80-4754-AAD0-8647859B73D1}" type="slidenum">
              <a: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ru-RU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pic>
        <p:nvPicPr>
          <p:cNvPr id="8" name="Google Shape;31;p7" descr=""/>
          <p:cNvPicPr/>
          <p:nvPr/>
        </p:nvPicPr>
        <p:blipFill>
          <a:blip r:embed="rId3"/>
          <a:stretch/>
        </p:blipFill>
        <p:spPr>
          <a:xfrm>
            <a:off x="0" y="0"/>
            <a:ext cx="914328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" name="PlaceHolder 2"/>
          <p:cNvSpPr>
            <a:spLocks noGrp="1"/>
          </p:cNvSpPr>
          <p:nvPr>
            <p:ph type="title"/>
          </p:nvPr>
        </p:nvSpPr>
        <p:spPr>
          <a:xfrm>
            <a:off x="651600" y="396360"/>
            <a:ext cx="7705440" cy="4089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4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1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760" cy="109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38;p9"/>
          <p:cNvSpPr/>
          <p:nvPr/>
        </p:nvSpPr>
        <p:spPr>
          <a:xfrm>
            <a:off x="4572000" y="0"/>
            <a:ext cx="4571280" cy="5142960"/>
          </a:xfrm>
          <a:prstGeom prst="rect">
            <a:avLst/>
          </a:prstGeom>
          <a:solidFill>
            <a:srgbClr val="f3f3f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120" y="1220760"/>
            <a:ext cx="4044600" cy="148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939560" y="723960"/>
            <a:ext cx="3836160" cy="369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 fontScale="92500" lnSpcReduction="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7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sldNum" idx="4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0A77698-CCBD-43C5-8460-2791ED1AF4C5}" type="slidenum">
              <a: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ru-RU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ldNum" idx="5"/>
          </p:nvPr>
        </p:nvSpPr>
        <p:spPr>
          <a:xfrm>
            <a:off x="8472600" y="4663080"/>
            <a:ext cx="547920" cy="392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rm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09831A2-E69B-44AC-BFCB-8889A399B3A8}" type="slidenum">
              <a:rPr b="0" lang="ru" sz="1000" strike="noStrike" u="none">
                <a:solidFill>
                  <a:schemeClr val="dk2"/>
                </a:solidFill>
                <a:effectLst/>
                <a:uFillTx/>
                <a:latin typeface="Arial"/>
                <a:ea typeface="Arial"/>
              </a:rPr>
              <a:t>&lt;number&gt;</a:t>
            </a:fld>
            <a:endParaRPr b="0" lang="ru-RU" sz="1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3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760" cy="109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2"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760" cy="109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1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ru-RU" sz="3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" name="Google Shape;49;p12"/>
          <p:cNvSpPr/>
          <p:nvPr/>
        </p:nvSpPr>
        <p:spPr>
          <a:xfrm>
            <a:off x="590400" y="1365120"/>
            <a:ext cx="7987680" cy="3411720"/>
          </a:xfrm>
          <a:prstGeom prst="rect">
            <a:avLst/>
          </a:prstGeom>
          <a:solidFill>
            <a:srgbClr val="fbfbfe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8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4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6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20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slideLayout" Target="../slideLayouts/slideLayout8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146;p35" descr=""/>
          <p:cNvPicPr/>
          <p:nvPr/>
        </p:nvPicPr>
        <p:blipFill>
          <a:blip r:embed="rId1"/>
          <a:srcRect l="18593" t="0" r="18587" b="0"/>
          <a:stretch/>
        </p:blipFill>
        <p:spPr>
          <a:xfrm>
            <a:off x="-82800" y="-3216960"/>
            <a:ext cx="9407880" cy="83599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9" name="Google Shape;147;p35"/>
          <p:cNvSpPr/>
          <p:nvPr/>
        </p:nvSpPr>
        <p:spPr>
          <a:xfrm>
            <a:off x="119880" y="720000"/>
            <a:ext cx="9023760" cy="106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1" lang="ru" sz="24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rPr>
              <a:t>Приложение на Vue 3 с использованием Quasar Framework, GraphQL+PostgreSQL и тестированием</a:t>
            </a:r>
            <a:r>
              <a:rPr b="1" lang="ru" sz="40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rPr>
              <a:t> </a:t>
            </a:r>
            <a:endParaRPr b="0" lang="ru-RU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0" name="Google Shape;148;p35" descr=""/>
          <p:cNvPicPr/>
          <p:nvPr/>
        </p:nvPicPr>
        <p:blipFill>
          <a:blip r:embed="rId2"/>
          <a:stretch/>
        </p:blipFill>
        <p:spPr>
          <a:xfrm>
            <a:off x="7913880" y="268920"/>
            <a:ext cx="821520" cy="2840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1" name="Google Shape;149;p35"/>
          <p:cNvSpPr/>
          <p:nvPr/>
        </p:nvSpPr>
        <p:spPr>
          <a:xfrm>
            <a:off x="629640" y="4138200"/>
            <a:ext cx="2919960" cy="42588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ru-RU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2" name="Google Shape;150;p35"/>
          <p:cNvSpPr/>
          <p:nvPr/>
        </p:nvSpPr>
        <p:spPr>
          <a:xfrm>
            <a:off x="885960" y="4127400"/>
            <a:ext cx="2406960" cy="44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9000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ru" sz="1900" strike="noStrike" u="none">
                <a:solidFill>
                  <a:srgbClr val="ffffff"/>
                </a:solidFill>
                <a:effectLst/>
                <a:uFillTx/>
                <a:latin typeface="Roboto Medium"/>
                <a:ea typeface="Roboto Medium"/>
              </a:rPr>
              <a:t>Vue.js разработчик </a:t>
            </a:r>
            <a:endParaRPr b="0" lang="ru-RU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3" name="Google Shape;151;p35" descr=""/>
          <p:cNvPicPr/>
          <p:nvPr/>
        </p:nvPicPr>
        <p:blipFill>
          <a:blip r:embed="rId3"/>
          <a:stretch/>
        </p:blipFill>
        <p:spPr>
          <a:xfrm>
            <a:off x="7409880" y="3083760"/>
            <a:ext cx="1547640" cy="16686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180000" y="142200"/>
            <a:ext cx="8853480" cy="4717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180000" y="132840"/>
            <a:ext cx="8677800" cy="46335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760" cy="109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4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Выводы</a:t>
            </a:r>
            <a:endParaRPr b="0" lang="ru-RU" sz="3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132" name="Google Shape;213;p42"/>
          <p:cNvGraphicFramePr/>
          <p:nvPr/>
        </p:nvGraphicFramePr>
        <p:xfrm>
          <a:off x="952560" y="1620000"/>
          <a:ext cx="7687440" cy="2700000"/>
        </p:xfrm>
        <a:graphic>
          <a:graphicData uri="http://schemas.openxmlformats.org/drawingml/2006/table">
            <a:tbl>
              <a:tblPr/>
              <a:tblGrid>
                <a:gridCol w="496800"/>
                <a:gridCol w="7190640"/>
              </a:tblGrid>
              <a:tr h="67536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3f299a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1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r>
                        <a:rPr b="1" lang="ru-RU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Не удалось</a:t>
                      </a:r>
                      <a:r>
                        <a:rPr b="0" lang="ru-RU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: Nuxt, </a:t>
                      </a:r>
                      <a:r>
                        <a:rPr b="0" lang="ru-RU" sz="1800" strike="noStrike" u="none">
                          <a:solidFill>
                            <a:srgbClr val="ff4000"/>
                          </a:solidFill>
                          <a:effectLst/>
                          <a:uFillTx/>
                          <a:latin typeface="Arial"/>
                        </a:rPr>
                        <a:t>Subscriptions</a:t>
                      </a:r>
                      <a:endParaRPr b="0" lang="ru-RU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150840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3f299a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2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r>
                        <a:rPr b="1" lang="ru-RU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Удалось</a:t>
                      </a:r>
                      <a:r>
                        <a:rPr b="0" lang="ru-RU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: </a:t>
                      </a:r>
                      <a:endParaRPr b="0" lang="ru-RU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r>
                        <a:rPr b="0" lang="ru-RU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Cвязка списка с фильтрацией с сохранением состояния.</a:t>
                      </a:r>
                      <a:endParaRPr b="0" lang="ru-RU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r>
                        <a:rPr b="0" lang="ru-RU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Подружить vee-validate и компоненты Quasar.</a:t>
                      </a:r>
                      <a:endParaRPr b="0" lang="ru-RU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r>
                        <a:rPr b="0" lang="ru-RU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Тестирование.</a:t>
                      </a:r>
                      <a:endParaRPr b="0" lang="ru-RU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51624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3f299a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3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r>
                        <a:rPr b="1" lang="ru-RU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Трудности</a:t>
                      </a:r>
                      <a:r>
                        <a:rPr b="0" lang="ru-RU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: CORS, проксирование на сервер PostGraphile</a:t>
                      </a:r>
                      <a:endParaRPr b="0" lang="ru-RU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33" name="Google Shape;313;p 1" descr=""/>
          <p:cNvPicPr/>
          <p:nvPr/>
        </p:nvPicPr>
        <p:blipFill>
          <a:blip r:embed="rId1"/>
          <a:stretch/>
        </p:blipFill>
        <p:spPr>
          <a:xfrm>
            <a:off x="8100000" y="1724400"/>
            <a:ext cx="507600" cy="507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4" name="Google Shape;316;p 1" descr=""/>
          <p:cNvPicPr/>
          <p:nvPr/>
        </p:nvPicPr>
        <p:blipFill>
          <a:blip r:embed="rId2"/>
          <a:stretch/>
        </p:blipFill>
        <p:spPr>
          <a:xfrm>
            <a:off x="8100000" y="2772000"/>
            <a:ext cx="507600" cy="5076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35" name="Google Shape;314;p 1" descr=""/>
          <p:cNvPicPr/>
          <p:nvPr/>
        </p:nvPicPr>
        <p:blipFill>
          <a:blip r:embed="rId3"/>
          <a:stretch/>
        </p:blipFill>
        <p:spPr>
          <a:xfrm>
            <a:off x="8100000" y="3816000"/>
            <a:ext cx="507600" cy="5076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221;p43" descr=""/>
          <p:cNvPicPr/>
          <p:nvPr/>
        </p:nvPicPr>
        <p:blipFill>
          <a:blip r:embed="rId1"/>
          <a:stretch/>
        </p:blipFill>
        <p:spPr>
          <a:xfrm>
            <a:off x="0" y="0"/>
            <a:ext cx="921528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37" name="Google Shape;222;p43"/>
          <p:cNvSpPr/>
          <p:nvPr/>
        </p:nvSpPr>
        <p:spPr>
          <a:xfrm>
            <a:off x="387000" y="1844640"/>
            <a:ext cx="7583760" cy="739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90000"/>
              </a:lnSpc>
              <a:tabLst>
                <a:tab algn="l" pos="0"/>
              </a:tabLst>
            </a:pPr>
            <a:r>
              <a:rPr b="1" lang="ru" sz="40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rPr>
              <a:t>Вопросы и рекомендации</a:t>
            </a:r>
            <a:endParaRPr b="0" lang="ru-RU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" name="Google Shape;223;p43"/>
          <p:cNvSpPr/>
          <p:nvPr/>
        </p:nvSpPr>
        <p:spPr>
          <a:xfrm>
            <a:off x="1214640" y="3061800"/>
            <a:ext cx="1926720" cy="41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500" strike="noStrike" u="none">
                <a:solidFill>
                  <a:srgbClr val="ffffff"/>
                </a:solidFill>
                <a:effectLst/>
                <a:uFillTx/>
                <a:latin typeface="Roboto"/>
                <a:ea typeface="Roboto"/>
              </a:rPr>
              <a:t>если есть вопросы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" name="Google Shape;224;p43"/>
          <p:cNvSpPr/>
          <p:nvPr/>
        </p:nvSpPr>
        <p:spPr>
          <a:xfrm>
            <a:off x="4934880" y="3061800"/>
            <a:ext cx="2145240" cy="41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500" strike="noStrike" u="none">
                <a:solidFill>
                  <a:srgbClr val="ffffff"/>
                </a:solidFill>
                <a:effectLst/>
                <a:uFillTx/>
                <a:latin typeface="Roboto"/>
                <a:ea typeface="Roboto"/>
              </a:rPr>
              <a:t>если вопросов нет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0" name="Google Shape;225;p43"/>
          <p:cNvSpPr/>
          <p:nvPr/>
        </p:nvSpPr>
        <p:spPr>
          <a:xfrm>
            <a:off x="722880" y="2846520"/>
            <a:ext cx="491040" cy="84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4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rPr>
              <a:t>+</a:t>
            </a:r>
            <a:endParaRPr b="0" lang="ru-RU" sz="4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1" name="Google Shape;226;p43"/>
          <p:cNvSpPr/>
          <p:nvPr/>
        </p:nvSpPr>
        <p:spPr>
          <a:xfrm>
            <a:off x="4443480" y="2846520"/>
            <a:ext cx="491040" cy="84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43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rPr>
              <a:t>– </a:t>
            </a:r>
            <a:endParaRPr b="0" lang="ru-RU" sz="4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234;p44" descr=""/>
          <p:cNvPicPr/>
          <p:nvPr/>
        </p:nvPicPr>
        <p:blipFill>
          <a:blip r:embed="rId1"/>
          <a:stretch/>
        </p:blipFill>
        <p:spPr>
          <a:xfrm>
            <a:off x="0" y="0"/>
            <a:ext cx="9215280" cy="5142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28920" y="1932480"/>
            <a:ext cx="7294320" cy="1955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5000" strike="noStrike" u="none">
                <a:solidFill>
                  <a:schemeClr val="lt1"/>
                </a:solidFill>
                <a:effectLst/>
                <a:uFillTx/>
                <a:latin typeface="Roboto"/>
                <a:ea typeface="Roboto"/>
              </a:rPr>
              <a:t>Спасибо за внимание!</a:t>
            </a:r>
            <a:endParaRPr b="0" lang="ru-RU" sz="5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44" name="Google Shape;236;p44" descr=""/>
          <p:cNvPicPr/>
          <p:nvPr/>
        </p:nvPicPr>
        <p:blipFill>
          <a:blip r:embed="rId2"/>
          <a:stretch/>
        </p:blipFill>
        <p:spPr>
          <a:xfrm>
            <a:off x="6727320" y="231840"/>
            <a:ext cx="2270160" cy="3041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241;p45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51426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44120" y="1415160"/>
            <a:ext cx="7934760" cy="1416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40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Меня хорошо видно</a:t>
            </a:r>
            <a:endParaRPr b="0" lang="ru-RU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40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&amp; слышно?</a:t>
            </a:r>
            <a:endParaRPr b="0" lang="ru-RU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5" name="Google Shape;157;p36" descr=""/>
          <p:cNvPicPr/>
          <p:nvPr/>
        </p:nvPicPr>
        <p:blipFill>
          <a:blip r:embed="rId1"/>
          <a:stretch/>
        </p:blipFill>
        <p:spPr>
          <a:xfrm>
            <a:off x="1544040" y="3841200"/>
            <a:ext cx="545040" cy="545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6" name="Google Shape;158;p36" descr=""/>
          <p:cNvPicPr/>
          <p:nvPr/>
        </p:nvPicPr>
        <p:blipFill>
          <a:blip r:embed="rId2"/>
          <a:stretch/>
        </p:blipFill>
        <p:spPr>
          <a:xfrm>
            <a:off x="825480" y="3890880"/>
            <a:ext cx="536400" cy="5364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0400" y="313560"/>
            <a:ext cx="8519760" cy="1841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Защита проекта</a:t>
            </a:r>
            <a:br>
              <a:rPr sz="3000"/>
            </a:br>
            <a:br>
              <a:rPr sz="3000"/>
            </a:br>
            <a:r>
              <a:rPr b="0" lang="ru" sz="18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Тема: Приложение на Vue 3 с использованием Quasar Framework, GraphQL+PostgreSQL и тестированием</a:t>
            </a:r>
            <a:r>
              <a:rPr b="1" lang="ru" sz="30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 </a:t>
            </a:r>
            <a:br>
              <a:rPr sz="3000"/>
            </a:br>
            <a:br>
              <a:rPr sz="3200"/>
            </a:br>
            <a:br>
              <a:rPr sz="3000"/>
            </a:br>
            <a:endParaRPr b="0" lang="ru-RU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" name="Google Shape;165;p37"/>
          <p:cNvSpPr/>
          <p:nvPr/>
        </p:nvSpPr>
        <p:spPr>
          <a:xfrm>
            <a:off x="3899520" y="2336400"/>
            <a:ext cx="3701160" cy="37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80000"/>
              </a:lnSpc>
              <a:tabLst>
                <a:tab algn="l" pos="0"/>
              </a:tabLst>
            </a:pPr>
            <a:r>
              <a:rPr b="1" lang="ru" sz="2300" strike="noStrike" u="none">
                <a:solidFill>
                  <a:srgbClr val="3f299a"/>
                </a:solidFill>
                <a:effectLst/>
                <a:uFillTx/>
                <a:latin typeface="Roboto"/>
                <a:ea typeface="Roboto"/>
              </a:rPr>
              <a:t>Умысков Михаил</a:t>
            </a:r>
            <a:endParaRPr b="0" lang="ru-RU" sz="2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" name="Google Shape;166;p37"/>
          <p:cNvSpPr/>
          <p:nvPr/>
        </p:nvSpPr>
        <p:spPr>
          <a:xfrm>
            <a:off x="3899520" y="2893320"/>
            <a:ext cx="3192480" cy="42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spAutoFit/>
          </a:bodyPr>
          <a:p>
            <a:pPr>
              <a:lnSpc>
                <a:spcPct val="120000"/>
              </a:lnSpc>
              <a:tabLst>
                <a:tab algn="l" pos="0"/>
              </a:tabLst>
            </a:pPr>
            <a:r>
              <a:rPr b="0" lang="ru" sz="1300" strike="noStrike" u="none">
                <a:solidFill>
                  <a:srgbClr val="000000"/>
                </a:solidFill>
                <a:effectLst/>
                <a:uFillTx/>
                <a:latin typeface="Roboto Medium"/>
                <a:ea typeface="Roboto Medium"/>
              </a:rPr>
              <a:t>Web разработчик, Ростелеком</a:t>
            </a:r>
            <a:endParaRPr b="0" lang="ru-RU" sz="13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rcRect l="740781" t="70781" r="1552500" b="2222656"/>
          <a:stretch/>
        </p:blipFill>
        <p:spPr>
          <a:xfrm>
            <a:off x="1440000" y="2340000"/>
            <a:ext cx="1799640" cy="1799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38560" y="348840"/>
            <a:ext cx="8519760" cy="662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sp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1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План защиты</a:t>
            </a:r>
            <a:endParaRPr b="0" lang="ru-RU" sz="3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" name="Google Shape;172;p38"/>
          <p:cNvSpPr/>
          <p:nvPr/>
        </p:nvSpPr>
        <p:spPr>
          <a:xfrm>
            <a:off x="1137960" y="1491480"/>
            <a:ext cx="3384360" cy="37548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Цель и задачи проекта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" name="Google Shape;173;p38"/>
          <p:cNvSpPr/>
          <p:nvPr/>
        </p:nvSpPr>
        <p:spPr>
          <a:xfrm>
            <a:off x="1137960" y="2071440"/>
            <a:ext cx="3384360" cy="37548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Какие технологии использовались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" name="Google Shape;174;p38"/>
          <p:cNvSpPr/>
          <p:nvPr/>
        </p:nvSpPr>
        <p:spPr>
          <a:xfrm>
            <a:off x="1137960" y="2651760"/>
            <a:ext cx="3384360" cy="37548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Что получилось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" name="Google Shape;175;p38"/>
          <p:cNvSpPr/>
          <p:nvPr/>
        </p:nvSpPr>
        <p:spPr>
          <a:xfrm>
            <a:off x="1137960" y="3246120"/>
            <a:ext cx="3384360" cy="37548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Выводы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cxnSp>
        <p:nvCxnSpPr>
          <p:cNvPr id="106" name="Google Shape;176;p38"/>
          <p:cNvCxnSpPr>
            <a:stCxn id="102" idx="1"/>
            <a:endCxn id="103" idx="1"/>
          </p:cNvCxnSpPr>
          <p:nvPr/>
        </p:nvCxnSpPr>
        <p:spPr>
          <a:xfrm>
            <a:off x="1137960" y="1679040"/>
            <a:ext cx="360" cy="580320"/>
          </a:xfrm>
          <a:prstGeom prst="bentConnector3">
            <a:avLst>
              <a:gd name="adj1" fmla="val 66200000"/>
            </a:avLst>
          </a:prstGeom>
          <a:ln w="9525">
            <a:solidFill>
              <a:srgbClr val="3f299a"/>
            </a:solidFill>
            <a:prstDash val="dash"/>
            <a:round/>
          </a:ln>
        </p:spPr>
      </p:cxnSp>
      <p:cxnSp>
        <p:nvCxnSpPr>
          <p:cNvPr id="107" name="Google Shape;177;p38"/>
          <p:cNvCxnSpPr>
            <a:stCxn id="103" idx="1"/>
            <a:endCxn id="104" idx="1"/>
          </p:cNvCxnSpPr>
          <p:nvPr/>
        </p:nvCxnSpPr>
        <p:spPr>
          <a:xfrm>
            <a:off x="1137960" y="2259000"/>
            <a:ext cx="360" cy="580680"/>
          </a:xfrm>
          <a:prstGeom prst="bentConnector3">
            <a:avLst>
              <a:gd name="adj1" fmla="val 66200000"/>
            </a:avLst>
          </a:prstGeom>
          <a:ln w="9525">
            <a:solidFill>
              <a:srgbClr val="3f299a"/>
            </a:solidFill>
            <a:prstDash val="dash"/>
            <a:round/>
          </a:ln>
        </p:spPr>
      </p:cxnSp>
      <p:cxnSp>
        <p:nvCxnSpPr>
          <p:cNvPr id="108" name="Google Shape;178;p38"/>
          <p:cNvCxnSpPr>
            <a:stCxn id="104" idx="1"/>
            <a:endCxn id="105" idx="1"/>
          </p:cNvCxnSpPr>
          <p:nvPr/>
        </p:nvCxnSpPr>
        <p:spPr>
          <a:xfrm>
            <a:off x="1137960" y="2839320"/>
            <a:ext cx="360" cy="594720"/>
          </a:xfrm>
          <a:prstGeom prst="bentConnector3">
            <a:avLst>
              <a:gd name="adj1" fmla="val 66200000"/>
            </a:avLst>
          </a:prstGeom>
          <a:ln w="9525">
            <a:solidFill>
              <a:srgbClr val="3f299a"/>
            </a:solidFill>
            <a:prstDash val="dash"/>
            <a:round/>
          </a:ln>
        </p:spPr>
      </p:cxnSp>
      <p:cxnSp>
        <p:nvCxnSpPr>
          <p:cNvPr id="109" name="Google Shape;179;p38"/>
          <p:cNvCxnSpPr>
            <a:stCxn id="105" idx="1"/>
            <a:endCxn id="110" idx="1"/>
          </p:cNvCxnSpPr>
          <p:nvPr/>
        </p:nvCxnSpPr>
        <p:spPr>
          <a:xfrm>
            <a:off x="1137960" y="3433680"/>
            <a:ext cx="360" cy="527040"/>
          </a:xfrm>
          <a:prstGeom prst="bentConnector3">
            <a:avLst>
              <a:gd name="adj1" fmla="val 66200000"/>
            </a:avLst>
          </a:prstGeom>
          <a:ln w="9525">
            <a:solidFill>
              <a:srgbClr val="3f299a"/>
            </a:solidFill>
            <a:prstDash val="dash"/>
            <a:round/>
          </a:ln>
        </p:spPr>
      </p:cxnSp>
      <p:sp>
        <p:nvSpPr>
          <p:cNvPr id="110" name="Google Shape;180;p38"/>
          <p:cNvSpPr/>
          <p:nvPr/>
        </p:nvSpPr>
        <p:spPr>
          <a:xfrm>
            <a:off x="1137960" y="3772800"/>
            <a:ext cx="3384360" cy="37548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Вопросы и рекомендации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85;p39"/>
          <p:cNvSpPr/>
          <p:nvPr/>
        </p:nvSpPr>
        <p:spPr>
          <a:xfrm>
            <a:off x="560520" y="324720"/>
            <a:ext cx="8519760" cy="1305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ru" sz="3000" strike="noStrike" u="none">
                <a:solidFill>
                  <a:srgbClr val="000000"/>
                </a:solidFill>
                <a:effectLst/>
                <a:uFillTx/>
                <a:latin typeface="Roboto"/>
                <a:ea typeface="Roboto"/>
              </a:rPr>
              <a:t>Цель и задачи проекта</a:t>
            </a:r>
            <a:endParaRPr b="0" lang="ru-RU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112" name="Google Shape;186;p39"/>
          <p:cNvGraphicFramePr/>
          <p:nvPr/>
        </p:nvGraphicFramePr>
        <p:xfrm>
          <a:off x="952560" y="2382120"/>
          <a:ext cx="7238160" cy="1904400"/>
        </p:xfrm>
        <a:graphic>
          <a:graphicData uri="http://schemas.openxmlformats.org/drawingml/2006/table">
            <a:tbl>
              <a:tblPr/>
              <a:tblGrid>
                <a:gridCol w="489240"/>
                <a:gridCol w="6749280"/>
              </a:tblGrid>
              <a:tr h="380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3f299a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1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4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Список с фильтрацией </a:t>
                      </a:r>
                      <a:endParaRPr b="0" lang="ru-RU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3f299a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2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4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Формы, элементы, валидация, взаимосвязанность</a:t>
                      </a:r>
                      <a:endParaRPr b="0" lang="ru-RU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3f299a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3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4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Pinia</a:t>
                      </a:r>
                      <a:endParaRPr b="0" lang="ru-RU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" sz="1600" strike="noStrike" u="none">
                          <a:solidFill>
                            <a:srgbClr val="3f299a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4</a:t>
                      </a:r>
                      <a:endParaRPr b="0" lang="ru-RU" sz="16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15000"/>
                        </a:lnSpc>
                        <a:tabLst>
                          <a:tab algn="l" pos="0"/>
                        </a:tabLst>
                      </a:pPr>
                      <a:r>
                        <a:rPr b="0" lang="ru" sz="14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Roboto"/>
                          <a:ea typeface="Roboto"/>
                        </a:rPr>
                        <a:t>Тестирование</a:t>
                      </a:r>
                      <a:endParaRPr b="0" lang="ru-RU" sz="14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  <a:tr h="380880">
                <a:tc>
                  <a:txBody>
                    <a:bodyPr lIns="198000" r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ru-RU" sz="1800" strike="noStrike" u="none">
                          <a:solidFill>
                            <a:srgbClr val="000000"/>
                          </a:solidFill>
                          <a:effectLst/>
                          <a:uFillTx/>
                          <a:latin typeface="Arial"/>
                        </a:rPr>
                        <a:t>...</a:t>
                      </a:r>
                      <a:endParaRPr b="0" lang="ru-RU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bfc1f0"/>
                      </a:solidFill>
                      <a:prstDash val="solid"/>
                    </a:lnL>
                    <a:lnR w="9360">
                      <a:solidFill>
                        <a:srgbClr val="ffffff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198000" rIns="91080" anchor="t">
                      <a:noAutofit/>
                    </a:bodyPr>
                    <a:p>
                      <a:endParaRPr b="0" lang="ru-RU" sz="18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198000" marR="91080">
                    <a:lnL w="9360">
                      <a:solidFill>
                        <a:srgbClr val="ffffff"/>
                      </a:solidFill>
                      <a:prstDash val="solid"/>
                    </a:lnL>
                    <a:lnR w="9360">
                      <a:solidFill>
                        <a:srgbClr val="bfc1f0"/>
                      </a:solidFill>
                      <a:prstDash val="solid"/>
                    </a:lnR>
                    <a:lnT w="9360">
                      <a:solidFill>
                        <a:srgbClr val="bfc1f0"/>
                      </a:solidFill>
                      <a:prstDash val="solid"/>
                    </a:lnT>
                    <a:lnB w="9360">
                      <a:solidFill>
                        <a:srgbClr val="bfc1f0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13" name="Google Shape;187;p39"/>
          <p:cNvSpPr/>
          <p:nvPr/>
        </p:nvSpPr>
        <p:spPr>
          <a:xfrm>
            <a:off x="900000" y="1386360"/>
            <a:ext cx="7199640" cy="66132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  <a:effectLst>
            <a:outerShdw algn="bl" blurRad="57240" dir="5400000" dist="19080" rotWithShape="0">
              <a:srgbClr val="000000">
                <a:alpha val="5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162000" rIns="162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ru" sz="1500" strike="noStrike" u="none">
                <a:solidFill>
                  <a:schemeClr val="dk1"/>
                </a:solidFill>
                <a:effectLst/>
                <a:uFillTx/>
                <a:latin typeface="Roboto Medium"/>
                <a:ea typeface="Roboto Medium"/>
              </a:rPr>
              <a:t>Цель проекта: прокачать скилы, изучить элементы Vue для применения на работе</a:t>
            </a:r>
            <a:endParaRPr b="0" lang="ru-RU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0400" y="330840"/>
            <a:ext cx="8519760" cy="1095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Какие технологии использовались</a:t>
            </a:r>
            <a:endParaRPr b="0" lang="ru-RU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ru-RU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1800000" y="1080000"/>
            <a:ext cx="2161800" cy="1619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6" name="" descr=""/>
          <p:cNvPicPr/>
          <p:nvPr/>
        </p:nvPicPr>
        <p:blipFill>
          <a:blip r:embed="rId2"/>
          <a:stretch/>
        </p:blipFill>
        <p:spPr>
          <a:xfrm>
            <a:off x="4981680" y="1148400"/>
            <a:ext cx="2937960" cy="11912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7" name="" descr=""/>
          <p:cNvPicPr/>
          <p:nvPr/>
        </p:nvPicPr>
        <p:blipFill>
          <a:blip r:embed="rId3"/>
          <a:srcRect l="0" t="20076" r="30106" b="36189"/>
          <a:stretch/>
        </p:blipFill>
        <p:spPr>
          <a:xfrm>
            <a:off x="1800000" y="2842920"/>
            <a:ext cx="2175120" cy="936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8" name="" descr=""/>
          <p:cNvPicPr/>
          <p:nvPr/>
        </p:nvPicPr>
        <p:blipFill>
          <a:blip r:embed="rId4"/>
          <a:stretch/>
        </p:blipFill>
        <p:spPr>
          <a:xfrm>
            <a:off x="4824360" y="2880000"/>
            <a:ext cx="2735280" cy="899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9" name="" descr=""/>
          <p:cNvPicPr/>
          <p:nvPr/>
        </p:nvPicPr>
        <p:blipFill>
          <a:blip r:embed="rId5"/>
          <a:stretch/>
        </p:blipFill>
        <p:spPr>
          <a:xfrm>
            <a:off x="1793880" y="4122720"/>
            <a:ext cx="2705760" cy="539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0" name="" descr=""/>
          <p:cNvPicPr/>
          <p:nvPr/>
        </p:nvPicPr>
        <p:blipFill>
          <a:blip r:embed="rId6"/>
          <a:srcRect l="25194" t="11257" r="24400" b="10008"/>
          <a:stretch/>
        </p:blipFill>
        <p:spPr>
          <a:xfrm>
            <a:off x="5940000" y="3420720"/>
            <a:ext cx="1439280" cy="1258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540000" y="330840"/>
            <a:ext cx="8480160" cy="569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ru" sz="30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Что получилось</a:t>
            </a:r>
            <a:br>
              <a:rPr sz="3000"/>
            </a:br>
            <a:br>
              <a:rPr sz="3000"/>
            </a:br>
            <a:br>
              <a:rPr sz="3000"/>
            </a:br>
            <a:endParaRPr b="0" lang="ru-RU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936000" y="3060000"/>
            <a:ext cx="8006040" cy="2021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3" name=""/>
          <p:cNvSpPr txBox="1"/>
          <p:nvPr/>
        </p:nvSpPr>
        <p:spPr>
          <a:xfrm>
            <a:off x="936000" y="2700000"/>
            <a:ext cx="347724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Данные на стороне PostgreSQL 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" name=""/>
          <p:cNvSpPr txBox="1"/>
          <p:nvPr/>
        </p:nvSpPr>
        <p:spPr>
          <a:xfrm>
            <a:off x="923760" y="920520"/>
            <a:ext cx="347724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Стартуем сервер с PostGraphile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2"/>
          <a:stretch/>
        </p:blipFill>
        <p:spPr>
          <a:xfrm>
            <a:off x="1008000" y="1266120"/>
            <a:ext cx="5652000" cy="12538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"/>
          <p:cNvSpPr txBox="1"/>
          <p:nvPr/>
        </p:nvSpPr>
        <p:spPr>
          <a:xfrm>
            <a:off x="927360" y="58320"/>
            <a:ext cx="351468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ru" sz="1400" strike="noStrike" u="none">
                <a:solidFill>
                  <a:schemeClr val="dk1"/>
                </a:solidFill>
                <a:effectLst/>
                <a:uFillTx/>
                <a:latin typeface="Roboto"/>
                <a:ea typeface="Roboto"/>
              </a:rPr>
              <a:t>PostGraphile web интерфейс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1059120" y="360000"/>
            <a:ext cx="7760880" cy="4680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180000" y="124200"/>
            <a:ext cx="8821440" cy="47358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</TotalTime>
  <Application>PPT_PPTX_Editor/25.2.1.2.0$Windows_X86_64 LibreOffice_project/58af810e8b829847e901ba487452a406fab3370b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ru-RU</dc:language>
  <cp:lastModifiedBy/>
  <dcterms:modified xsi:type="dcterms:W3CDTF">2025-08-28T19:31:17Z</dcterms:modified>
  <cp:revision>10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